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5" r:id="rId1"/>
  </p:sldMasterIdLst>
  <p:notesMasterIdLst>
    <p:notesMasterId r:id="rId15"/>
  </p:notesMasterIdLst>
  <p:sldIdLst>
    <p:sldId id="270" r:id="rId2"/>
    <p:sldId id="286" r:id="rId3"/>
    <p:sldId id="287" r:id="rId4"/>
    <p:sldId id="288" r:id="rId5"/>
    <p:sldId id="289" r:id="rId6"/>
    <p:sldId id="290" r:id="rId7"/>
    <p:sldId id="291" r:id="rId8"/>
    <p:sldId id="292" r:id="rId9"/>
    <p:sldId id="293" r:id="rId10"/>
    <p:sldId id="294" r:id="rId11"/>
    <p:sldId id="295" r:id="rId12"/>
    <p:sldId id="296" r:id="rId13"/>
    <p:sldId id="285" r:id="rId14"/>
  </p:sldIdLst>
  <p:sldSz cx="12188825" cy="6858000"/>
  <p:notesSz cx="6950075" cy="9236075"/>
  <p:embeddedFontLst>
    <p:embeddedFont>
      <p:font typeface="Montserrat" panose="00000500000000000000" pitchFamily="2" charset="0"/>
      <p:regular r:id="rId16"/>
      <p:bold r:id="rId17"/>
      <p:italic r:id="rId18"/>
      <p:boldItalic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  <p:embeddedFont>
      <p:font typeface="Segoe UI Variable Text" pitchFamily="2" charset="0"/>
      <p:regular r:id="rId24"/>
      <p:bold r:id="rId25"/>
    </p:embeddedFont>
    <p:embeddedFont>
      <p:font typeface="Zilla Slab SemiBold" panose="020B0604020202020204" charset="0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968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190">
          <p15:clr>
            <a:srgbClr val="A4A3A4"/>
          </p15:clr>
        </p15:guide>
      </p15:notes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2" roundtripDataSignature="AMtx7mhbdqU/eDaUmPJMmIcsrcXhuFDK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774FA4-7150-4F82-8DB6-F8B5A273EAE1}">
  <a:tblStyle styleId="{3A774FA4-7150-4F82-8DB6-F8B5A273EAE1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  <a:fill>
          <a:solidFill>
            <a:schemeClr val="dk1">
              <a:alpha val="20000"/>
            </a:schemeClr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chemeClr val="dk1">
              <a:alpha val="20000"/>
            </a:schemeClr>
          </a:solidFill>
        </a:fill>
      </a:tcStyle>
    </a:band1V>
    <a:band2V>
      <a:tcTxStyle b="off" i="off"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89EEF4A5-0F01-480E-981F-F7074638D8E4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6" y="79"/>
      </p:cViewPr>
      <p:guideLst>
        <p:guide orient="horz" pos="1968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909"/>
        <p:guide pos="21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52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5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704850" y="139505"/>
            <a:ext cx="5540375" cy="31178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" y="3294345"/>
            <a:ext cx="6950074" cy="5941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sldNum" idx="12"/>
          </p:nvPr>
        </p:nvSpPr>
        <p:spPr>
          <a:xfrm>
            <a:off x="6075122" y="8772525"/>
            <a:ext cx="87336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12ffd209ee_3_231:notes"/>
          <p:cNvSpPr txBox="1">
            <a:spLocks noGrp="1"/>
          </p:cNvSpPr>
          <p:nvPr>
            <p:ph type="body" idx="1"/>
          </p:nvPr>
        </p:nvSpPr>
        <p:spPr>
          <a:xfrm>
            <a:off x="1" y="3294345"/>
            <a:ext cx="6950100" cy="59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3" name="Google Shape;363;g312ffd209ee_3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4850" y="139700"/>
            <a:ext cx="5540375" cy="31178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12ffd209ee_3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4850" y="139700"/>
            <a:ext cx="5540375" cy="31178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2" name="Google Shape;502;g312ffd209ee_3_355:notes"/>
          <p:cNvSpPr txBox="1">
            <a:spLocks noGrp="1"/>
          </p:cNvSpPr>
          <p:nvPr>
            <p:ph type="body" idx="1"/>
          </p:nvPr>
        </p:nvSpPr>
        <p:spPr>
          <a:xfrm>
            <a:off x="1" y="3294345"/>
            <a:ext cx="6950100" cy="59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3" name="Google Shape;503;g312ffd209ee_3_355:notes"/>
          <p:cNvSpPr txBox="1">
            <a:spLocks noGrp="1"/>
          </p:cNvSpPr>
          <p:nvPr>
            <p:ph type="sldNum" idx="12"/>
          </p:nvPr>
        </p:nvSpPr>
        <p:spPr>
          <a:xfrm>
            <a:off x="6075122" y="8772525"/>
            <a:ext cx="8733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title">
  <p:cSld name="Main title">
    <p:bg>
      <p:bgPr>
        <a:solidFill>
          <a:schemeClr val="dk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2ffd209ee_3_14"/>
          <p:cNvSpPr txBox="1">
            <a:spLocks noGrp="1"/>
          </p:cNvSpPr>
          <p:nvPr>
            <p:ph type="subTitle" idx="1"/>
          </p:nvPr>
        </p:nvSpPr>
        <p:spPr>
          <a:xfrm>
            <a:off x="0" y="4651373"/>
            <a:ext cx="12188700" cy="22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640"/>
              <a:buNone/>
              <a:defRPr sz="2400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SzPts val="1238"/>
              <a:buNone/>
              <a:defRPr sz="1125"/>
            </a:lvl2pPr>
            <a:lvl3pPr lvl="2" algn="ctr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SzPts val="1114"/>
              <a:buNone/>
              <a:defRPr sz="1013"/>
            </a:lvl3pPr>
            <a:lvl4pPr lvl="3" algn="ctr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SzPts val="990"/>
              <a:buNone/>
              <a:defRPr sz="900"/>
            </a:lvl4pPr>
            <a:lvl5pPr lvl="4" algn="ctr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SzPts val="990"/>
              <a:buNone/>
              <a:defRPr sz="900"/>
            </a:lvl5pPr>
            <a:lvl6pPr lvl="5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lvl="6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lvl="7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lvl="8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33" name="Google Shape;133;g312ffd209ee_3_14"/>
          <p:cNvSpPr txBox="1">
            <a:spLocks noGrp="1"/>
          </p:cNvSpPr>
          <p:nvPr>
            <p:ph type="ctrTitle"/>
          </p:nvPr>
        </p:nvSpPr>
        <p:spPr>
          <a:xfrm>
            <a:off x="0" y="508001"/>
            <a:ext cx="12188700" cy="16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"/>
              <a:buNone/>
              <a:defRPr sz="4400" i="0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4" name="Google Shape;134;g312ffd209ee_3_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88747" y="2343902"/>
            <a:ext cx="2411330" cy="2170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background - Two columns">
  <p:cSld name="title and content double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12ffd209ee_3_35"/>
          <p:cNvSpPr txBox="1">
            <a:spLocks noGrp="1"/>
          </p:cNvSpPr>
          <p:nvPr>
            <p:ph type="body" idx="1"/>
          </p:nvPr>
        </p:nvSpPr>
        <p:spPr>
          <a:xfrm>
            <a:off x="188913" y="996330"/>
            <a:ext cx="5797500" cy="51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35433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Font typeface="Roboto"/>
              <a:buChar char="•"/>
              <a:defRPr/>
            </a:lvl1pPr>
            <a:lvl2pPr marL="914400" lvl="1" indent="-35433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980"/>
              <a:buFont typeface="Roboto"/>
              <a:buChar char="•"/>
              <a:defRPr/>
            </a:lvl2pPr>
            <a:lvl3pPr marL="1371600" lvl="2" indent="-35433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980"/>
              <a:buFont typeface="Roboto"/>
              <a:buChar char="•"/>
              <a:defRPr/>
            </a:lvl3pPr>
            <a:lvl4pPr marL="1828800" lvl="3" indent="-35433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980"/>
              <a:buFont typeface="Roboto"/>
              <a:buChar char="•"/>
              <a:defRPr/>
            </a:lvl4pPr>
            <a:lvl5pPr marL="2286000" lvl="4" indent="-354329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980"/>
              <a:buFont typeface="Roboto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4" name="Google Shape;154;g312ffd209ee_3_35"/>
          <p:cNvSpPr txBox="1">
            <a:spLocks noGrp="1"/>
          </p:cNvSpPr>
          <p:nvPr>
            <p:ph type="title"/>
          </p:nvPr>
        </p:nvSpPr>
        <p:spPr>
          <a:xfrm>
            <a:off x="188913" y="-1"/>
            <a:ext cx="11849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g312ffd209ee_3_35"/>
          <p:cNvSpPr txBox="1">
            <a:spLocks noGrp="1"/>
          </p:cNvSpPr>
          <p:nvPr>
            <p:ph type="body" idx="2"/>
          </p:nvPr>
        </p:nvSpPr>
        <p:spPr>
          <a:xfrm>
            <a:off x="6216645" y="996330"/>
            <a:ext cx="5821500" cy="51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35433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Font typeface="Roboto"/>
              <a:buChar char="•"/>
              <a:defRPr/>
            </a:lvl1pPr>
            <a:lvl2pPr marL="914400" lvl="1" indent="-35433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980"/>
              <a:buFont typeface="Roboto"/>
              <a:buChar char="•"/>
              <a:defRPr/>
            </a:lvl2pPr>
            <a:lvl3pPr marL="1371600" lvl="2" indent="-35433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980"/>
              <a:buFont typeface="Roboto"/>
              <a:buChar char="•"/>
              <a:defRPr/>
            </a:lvl3pPr>
            <a:lvl4pPr marL="1828800" lvl="3" indent="-35433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980"/>
              <a:buFont typeface="Roboto"/>
              <a:buChar char="•"/>
              <a:defRPr/>
            </a:lvl4pPr>
            <a:lvl5pPr marL="2286000" lvl="4" indent="-354329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980"/>
              <a:buFont typeface="Roboto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2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background - Single column">
  <p:cSld name="title and content full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12ffd209ee_3_46"/>
          <p:cNvSpPr txBox="1">
            <a:spLocks noGrp="1"/>
          </p:cNvSpPr>
          <p:nvPr>
            <p:ph type="body" idx="1"/>
          </p:nvPr>
        </p:nvSpPr>
        <p:spPr>
          <a:xfrm>
            <a:off x="188913" y="996330"/>
            <a:ext cx="11849100" cy="51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35433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Font typeface="Roboto"/>
              <a:buChar char="•"/>
              <a:defRPr/>
            </a:lvl1pPr>
            <a:lvl2pPr marL="914400" lvl="1" indent="-35433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980"/>
              <a:buFont typeface="Roboto"/>
              <a:buChar char="•"/>
              <a:defRPr/>
            </a:lvl2pPr>
            <a:lvl3pPr marL="1371600" lvl="2" indent="-35433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980"/>
              <a:buFont typeface="Roboto"/>
              <a:buChar char="•"/>
              <a:defRPr/>
            </a:lvl3pPr>
            <a:lvl4pPr marL="1828800" lvl="3" indent="-35433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980"/>
              <a:buFont typeface="Roboto"/>
              <a:buChar char="•"/>
              <a:defRPr/>
            </a:lvl4pPr>
            <a:lvl5pPr marL="2286000" lvl="4" indent="-354329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980"/>
              <a:buFont typeface="Roboto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5" name="Google Shape;165;g312ffd209ee_3_46"/>
          <p:cNvSpPr txBox="1">
            <a:spLocks noGrp="1"/>
          </p:cNvSpPr>
          <p:nvPr>
            <p:ph type="title"/>
          </p:nvPr>
        </p:nvSpPr>
        <p:spPr>
          <a:xfrm>
            <a:off x="188913" y="-1"/>
            <a:ext cx="11849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2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background - 1/4 graphic right">
  <p:cSld name="qtr graphic right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12ffd209ee_3_66"/>
          <p:cNvSpPr txBox="1">
            <a:spLocks noGrp="1"/>
          </p:cNvSpPr>
          <p:nvPr>
            <p:ph type="body" idx="1"/>
          </p:nvPr>
        </p:nvSpPr>
        <p:spPr>
          <a:xfrm>
            <a:off x="188913" y="996330"/>
            <a:ext cx="8640900" cy="51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35433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980"/>
              <a:buChar char="•"/>
              <a:defRPr/>
            </a:lvl1pPr>
            <a:lvl2pPr marL="914400" lvl="1" indent="-354330" algn="l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SzPts val="1980"/>
              <a:buChar char="•"/>
              <a:defRPr/>
            </a:lvl2pPr>
            <a:lvl3pPr marL="1371600" lvl="2" indent="-354330" algn="l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SzPts val="1980"/>
              <a:buChar char="•"/>
              <a:defRPr/>
            </a:lvl3pPr>
            <a:lvl4pPr marL="1828800" lvl="3" indent="-354330" algn="l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SzPts val="1980"/>
              <a:buChar char="•"/>
              <a:defRPr/>
            </a:lvl4pPr>
            <a:lvl5pPr marL="2286000" lvl="4" indent="-354329" algn="l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SzPts val="198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g312ffd209ee_3_66"/>
          <p:cNvSpPr txBox="1">
            <a:spLocks noGrp="1"/>
          </p:cNvSpPr>
          <p:nvPr>
            <p:ph type="title"/>
          </p:nvPr>
        </p:nvSpPr>
        <p:spPr>
          <a:xfrm>
            <a:off x="188913" y="-1"/>
            <a:ext cx="86409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g312ffd209ee_3_66"/>
          <p:cNvPicPr preferRelativeResize="0"/>
          <p:nvPr/>
        </p:nvPicPr>
        <p:blipFill rotWithShape="1">
          <a:blip r:embed="rId2">
            <a:alphaModFix/>
          </a:blip>
          <a:srcRect l="27701" t="11987" r="44964"/>
          <a:stretch/>
        </p:blipFill>
        <p:spPr>
          <a:xfrm>
            <a:off x="8991600" y="0"/>
            <a:ext cx="3197225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312ffd209ee_3_66"/>
          <p:cNvSpPr/>
          <p:nvPr/>
        </p:nvSpPr>
        <p:spPr>
          <a:xfrm>
            <a:off x="8986400" y="0"/>
            <a:ext cx="3202500" cy="6858000"/>
          </a:xfrm>
          <a:prstGeom prst="rect">
            <a:avLst/>
          </a:prstGeom>
          <a:solidFill>
            <a:srgbClr val="004C42">
              <a:alpha val="6901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g312ffd209ee_3_66"/>
          <p:cNvSpPr txBox="1">
            <a:spLocks noGrp="1"/>
          </p:cNvSpPr>
          <p:nvPr>
            <p:ph type="body" idx="2"/>
          </p:nvPr>
        </p:nvSpPr>
        <p:spPr>
          <a:xfrm>
            <a:off x="9164638" y="996950"/>
            <a:ext cx="2835300" cy="51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000" b="1" i="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marL="914400" lvl="1" indent="-354330" algn="l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SzPts val="1980"/>
              <a:buChar char="•"/>
              <a:defRPr/>
            </a:lvl2pPr>
            <a:lvl3pPr marL="1371600" lvl="2" indent="-354330" algn="l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SzPts val="1980"/>
              <a:buChar char="•"/>
              <a:defRPr/>
            </a:lvl3pPr>
            <a:lvl4pPr marL="1828800" lvl="3" indent="-354330" algn="l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SzPts val="1980"/>
              <a:buChar char="•"/>
              <a:defRPr/>
            </a:lvl4pPr>
            <a:lvl5pPr marL="2286000" lvl="4" indent="-354329" algn="l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SzPts val="198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2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background - Single column - 2 line headline 1">
  <p:cSld name="title and content full_1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12ffd209ee_3_72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4C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312ffd209ee_3_72"/>
          <p:cNvSpPr txBox="1"/>
          <p:nvPr/>
        </p:nvSpPr>
        <p:spPr>
          <a:xfrm>
            <a:off x="-2" y="6355075"/>
            <a:ext cx="563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12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2" name="Google Shape;192;g312ffd209ee_3_72"/>
          <p:cNvCxnSpPr/>
          <p:nvPr/>
        </p:nvCxnSpPr>
        <p:spPr>
          <a:xfrm>
            <a:off x="531811" y="6287718"/>
            <a:ext cx="0" cy="459900"/>
          </a:xfrm>
          <a:prstGeom prst="straightConnector1">
            <a:avLst/>
          </a:prstGeom>
          <a:noFill/>
          <a:ln w="9525" cap="flat" cmpd="sng">
            <a:solidFill>
              <a:srgbClr val="FFCE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93" name="Google Shape;193;g312ffd209ee_3_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2648" y="6309360"/>
            <a:ext cx="1664210" cy="41147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312ffd209ee_3_72"/>
          <p:cNvSpPr/>
          <p:nvPr/>
        </p:nvSpPr>
        <p:spPr>
          <a:xfrm>
            <a:off x="163050" y="657175"/>
            <a:ext cx="11950200" cy="1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312ffd209ee_3_72"/>
          <p:cNvSpPr txBox="1">
            <a:spLocks noGrp="1"/>
          </p:cNvSpPr>
          <p:nvPr>
            <p:ph type="body" idx="1"/>
          </p:nvPr>
        </p:nvSpPr>
        <p:spPr>
          <a:xfrm>
            <a:off x="188913" y="1377330"/>
            <a:ext cx="11849100" cy="51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35433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80"/>
              <a:buFont typeface="Roboto"/>
              <a:buChar char="•"/>
              <a:defRPr>
                <a:solidFill>
                  <a:srgbClr val="FFFFFF"/>
                </a:solidFill>
              </a:defRPr>
            </a:lvl1pPr>
            <a:lvl2pPr marL="914400" lvl="1" indent="-35433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980"/>
              <a:buFont typeface="Roboto"/>
              <a:buChar char="•"/>
              <a:defRPr>
                <a:solidFill>
                  <a:srgbClr val="FFFFFF"/>
                </a:solidFill>
              </a:defRPr>
            </a:lvl2pPr>
            <a:lvl3pPr marL="1371600" lvl="2" indent="-35433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980"/>
              <a:buFont typeface="Roboto"/>
              <a:buChar char="•"/>
              <a:defRPr>
                <a:solidFill>
                  <a:srgbClr val="FFFFFF"/>
                </a:solidFill>
              </a:defRPr>
            </a:lvl3pPr>
            <a:lvl4pPr marL="1828800" lvl="3" indent="-35433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980"/>
              <a:buFont typeface="Roboto"/>
              <a:buChar char="•"/>
              <a:defRPr>
                <a:solidFill>
                  <a:srgbClr val="FFFFFF"/>
                </a:solidFill>
              </a:defRPr>
            </a:lvl4pPr>
            <a:lvl5pPr marL="2286000" lvl="4" indent="-354329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980"/>
              <a:buFont typeface="Roboto"/>
              <a:buChar char="•"/>
              <a:defRPr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281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281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281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6" name="Google Shape;196;g312ffd209ee_3_72"/>
          <p:cNvSpPr txBox="1">
            <a:spLocks noGrp="1"/>
          </p:cNvSpPr>
          <p:nvPr>
            <p:ph type="title"/>
          </p:nvPr>
        </p:nvSpPr>
        <p:spPr>
          <a:xfrm>
            <a:off x="188925" y="0"/>
            <a:ext cx="11849100" cy="10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7" name="Google Shape;197;g312ffd209ee_3_72"/>
          <p:cNvCxnSpPr/>
          <p:nvPr/>
        </p:nvCxnSpPr>
        <p:spPr>
          <a:xfrm>
            <a:off x="188913" y="1128067"/>
            <a:ext cx="118491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2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background - Two columns">
  <p:cSld name="CUSTOM_4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12ffd209ee_3_81"/>
          <p:cNvSpPr txBox="1"/>
          <p:nvPr/>
        </p:nvSpPr>
        <p:spPr>
          <a:xfrm>
            <a:off x="9173793" y="131478"/>
            <a:ext cx="2864100" cy="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PROJECT STATUS SHEET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Date: 11/30/2022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312ffd209ee_3_81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4C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1" name="Google Shape;201;g312ffd209ee_3_81"/>
          <p:cNvCxnSpPr/>
          <p:nvPr/>
        </p:nvCxnSpPr>
        <p:spPr>
          <a:xfrm>
            <a:off x="188913" y="726687"/>
            <a:ext cx="11849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2" name="Google Shape;202;g312ffd209ee_3_81"/>
          <p:cNvSpPr txBox="1"/>
          <p:nvPr/>
        </p:nvSpPr>
        <p:spPr>
          <a:xfrm>
            <a:off x="-2" y="6355075"/>
            <a:ext cx="563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12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3" name="Google Shape;203;g312ffd209ee_3_81"/>
          <p:cNvCxnSpPr/>
          <p:nvPr/>
        </p:nvCxnSpPr>
        <p:spPr>
          <a:xfrm>
            <a:off x="531811" y="6287718"/>
            <a:ext cx="0" cy="459900"/>
          </a:xfrm>
          <a:prstGeom prst="straightConnector1">
            <a:avLst/>
          </a:prstGeom>
          <a:noFill/>
          <a:ln w="9525" cap="flat" cmpd="sng">
            <a:solidFill>
              <a:srgbClr val="FFCE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4" name="Google Shape;204;g312ffd209ee_3_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2648" y="6309360"/>
            <a:ext cx="1664210" cy="41147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312ffd209ee_3_81"/>
          <p:cNvSpPr txBox="1">
            <a:spLocks noGrp="1"/>
          </p:cNvSpPr>
          <p:nvPr>
            <p:ph type="title"/>
          </p:nvPr>
        </p:nvSpPr>
        <p:spPr>
          <a:xfrm>
            <a:off x="188913" y="-1"/>
            <a:ext cx="86409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g312ffd209ee_3_81"/>
          <p:cNvSpPr txBox="1">
            <a:spLocks noGrp="1"/>
          </p:cNvSpPr>
          <p:nvPr>
            <p:ph type="body" idx="1"/>
          </p:nvPr>
        </p:nvSpPr>
        <p:spPr>
          <a:xfrm>
            <a:off x="188913" y="996330"/>
            <a:ext cx="5797500" cy="51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35433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80"/>
              <a:buFont typeface="Roboto"/>
              <a:buChar char="•"/>
              <a:defRPr>
                <a:solidFill>
                  <a:srgbClr val="FFFFFF"/>
                </a:solidFill>
              </a:defRPr>
            </a:lvl1pPr>
            <a:lvl2pPr marL="914400" lvl="1" indent="-35433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980"/>
              <a:buFont typeface="Roboto"/>
              <a:buChar char="•"/>
              <a:defRPr>
                <a:solidFill>
                  <a:srgbClr val="FFFFFF"/>
                </a:solidFill>
              </a:defRPr>
            </a:lvl2pPr>
            <a:lvl3pPr marL="1371600" lvl="2" indent="-35433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980"/>
              <a:buFont typeface="Roboto"/>
              <a:buChar char="•"/>
              <a:defRPr>
                <a:solidFill>
                  <a:srgbClr val="FFFFFF"/>
                </a:solidFill>
              </a:defRPr>
            </a:lvl3pPr>
            <a:lvl4pPr marL="1828800" lvl="3" indent="-35433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980"/>
              <a:buFont typeface="Roboto"/>
              <a:buChar char="•"/>
              <a:defRPr>
                <a:solidFill>
                  <a:srgbClr val="FFFFFF"/>
                </a:solidFill>
              </a:defRPr>
            </a:lvl4pPr>
            <a:lvl5pPr marL="2286000" lvl="4" indent="-354329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980"/>
              <a:buFont typeface="Roboto"/>
              <a:buChar char="•"/>
              <a:defRPr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281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281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281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07" name="Google Shape;207;g312ffd209ee_3_81"/>
          <p:cNvSpPr txBox="1">
            <a:spLocks noGrp="1"/>
          </p:cNvSpPr>
          <p:nvPr>
            <p:ph type="body" idx="2"/>
          </p:nvPr>
        </p:nvSpPr>
        <p:spPr>
          <a:xfrm>
            <a:off x="6216645" y="996330"/>
            <a:ext cx="5821500" cy="51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35433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80"/>
              <a:buFont typeface="Roboto"/>
              <a:buChar char="•"/>
              <a:defRPr>
                <a:solidFill>
                  <a:srgbClr val="FFFFFF"/>
                </a:solidFill>
              </a:defRPr>
            </a:lvl1pPr>
            <a:lvl2pPr marL="914400" lvl="1" indent="-35433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980"/>
              <a:buFont typeface="Roboto"/>
              <a:buChar char="•"/>
              <a:defRPr>
                <a:solidFill>
                  <a:srgbClr val="FFFFFF"/>
                </a:solidFill>
              </a:defRPr>
            </a:lvl2pPr>
            <a:lvl3pPr marL="1371600" lvl="2" indent="-35433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980"/>
              <a:buFont typeface="Roboto"/>
              <a:buChar char="•"/>
              <a:defRPr>
                <a:solidFill>
                  <a:srgbClr val="FFFFFF"/>
                </a:solidFill>
              </a:defRPr>
            </a:lvl3pPr>
            <a:lvl4pPr marL="1828800" lvl="3" indent="-35433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980"/>
              <a:buFont typeface="Roboto"/>
              <a:buChar char="•"/>
              <a:defRPr>
                <a:solidFill>
                  <a:srgbClr val="FFFFFF"/>
                </a:solidFill>
              </a:defRPr>
            </a:lvl4pPr>
            <a:lvl5pPr marL="2286000" lvl="4" indent="-354329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980"/>
              <a:buFont typeface="Roboto"/>
              <a:buChar char="•"/>
              <a:defRPr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281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281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281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background - 1/2 photo">
  <p:cSld name="CUSTOM_4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12ffd209ee_3_91"/>
          <p:cNvSpPr txBox="1"/>
          <p:nvPr/>
        </p:nvSpPr>
        <p:spPr>
          <a:xfrm>
            <a:off x="9173793" y="131478"/>
            <a:ext cx="2864100" cy="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PROJECT STATUS SHEET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Date: 11/30/2022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g312ffd209ee_3_91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4C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1" name="Google Shape;211;g312ffd209ee_3_91"/>
          <p:cNvCxnSpPr/>
          <p:nvPr/>
        </p:nvCxnSpPr>
        <p:spPr>
          <a:xfrm>
            <a:off x="188913" y="726687"/>
            <a:ext cx="11849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2" name="Google Shape;212;g312ffd209ee_3_91"/>
          <p:cNvSpPr txBox="1"/>
          <p:nvPr/>
        </p:nvSpPr>
        <p:spPr>
          <a:xfrm>
            <a:off x="-2" y="6355075"/>
            <a:ext cx="563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12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3" name="Google Shape;213;g312ffd209ee_3_91"/>
          <p:cNvCxnSpPr/>
          <p:nvPr/>
        </p:nvCxnSpPr>
        <p:spPr>
          <a:xfrm>
            <a:off x="531811" y="6287718"/>
            <a:ext cx="0" cy="459900"/>
          </a:xfrm>
          <a:prstGeom prst="straightConnector1">
            <a:avLst/>
          </a:prstGeom>
          <a:noFill/>
          <a:ln w="9525" cap="flat" cmpd="sng">
            <a:solidFill>
              <a:srgbClr val="FFCE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14" name="Google Shape;214;g312ffd209ee_3_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2648" y="6309360"/>
            <a:ext cx="1664210" cy="41147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312ffd209ee_3_91"/>
          <p:cNvSpPr txBox="1">
            <a:spLocks noGrp="1"/>
          </p:cNvSpPr>
          <p:nvPr>
            <p:ph type="title"/>
          </p:nvPr>
        </p:nvSpPr>
        <p:spPr>
          <a:xfrm>
            <a:off x="188913" y="-1"/>
            <a:ext cx="86409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g312ffd209ee_3_91"/>
          <p:cNvSpPr txBox="1">
            <a:spLocks noGrp="1"/>
          </p:cNvSpPr>
          <p:nvPr>
            <p:ph type="body" idx="1"/>
          </p:nvPr>
        </p:nvSpPr>
        <p:spPr>
          <a:xfrm>
            <a:off x="188913" y="996330"/>
            <a:ext cx="5797500" cy="51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35433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80"/>
              <a:buFont typeface="Roboto"/>
              <a:buChar char="•"/>
              <a:defRPr>
                <a:solidFill>
                  <a:srgbClr val="FFFFFF"/>
                </a:solidFill>
              </a:defRPr>
            </a:lvl1pPr>
            <a:lvl2pPr marL="914400" lvl="1" indent="-35433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980"/>
              <a:buFont typeface="Roboto"/>
              <a:buChar char="•"/>
              <a:defRPr>
                <a:solidFill>
                  <a:srgbClr val="FFFFFF"/>
                </a:solidFill>
              </a:defRPr>
            </a:lvl2pPr>
            <a:lvl3pPr marL="1371600" lvl="2" indent="-35433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980"/>
              <a:buFont typeface="Roboto"/>
              <a:buChar char="•"/>
              <a:defRPr>
                <a:solidFill>
                  <a:srgbClr val="FFFFFF"/>
                </a:solidFill>
              </a:defRPr>
            </a:lvl3pPr>
            <a:lvl4pPr marL="1828800" lvl="3" indent="-35433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980"/>
              <a:buFont typeface="Roboto"/>
              <a:buChar char="•"/>
              <a:defRPr>
                <a:solidFill>
                  <a:srgbClr val="FFFFFF"/>
                </a:solidFill>
              </a:defRPr>
            </a:lvl4pPr>
            <a:lvl5pPr marL="2286000" lvl="4" indent="-354329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980"/>
              <a:buFont typeface="Roboto"/>
              <a:buChar char="•"/>
              <a:defRPr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281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281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281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7" name="Google Shape;217;g312ffd209ee_3_91"/>
          <p:cNvSpPr>
            <a:spLocks noGrp="1"/>
          </p:cNvSpPr>
          <p:nvPr>
            <p:ph type="pic" idx="2"/>
          </p:nvPr>
        </p:nvSpPr>
        <p:spPr>
          <a:xfrm>
            <a:off x="6283326" y="0"/>
            <a:ext cx="59055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background - 1/3 photo">
  <p:cSld name="CUSTOM_4_1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12ffd209ee_3_101"/>
          <p:cNvSpPr txBox="1"/>
          <p:nvPr/>
        </p:nvSpPr>
        <p:spPr>
          <a:xfrm>
            <a:off x="9173793" y="131478"/>
            <a:ext cx="2864100" cy="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5" tIns="36575" rIns="36575" bIns="36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PROJECT STATUS SHEET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Date: 11/30/2022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312ffd209ee_3_101"/>
          <p:cNvSpPr/>
          <p:nvPr/>
        </p:nvSpPr>
        <p:spPr>
          <a:xfrm>
            <a:off x="0" y="0"/>
            <a:ext cx="121887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4C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1" name="Google Shape;221;g312ffd209ee_3_101"/>
          <p:cNvCxnSpPr/>
          <p:nvPr/>
        </p:nvCxnSpPr>
        <p:spPr>
          <a:xfrm>
            <a:off x="188913" y="726687"/>
            <a:ext cx="118491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2" name="Google Shape;222;g312ffd209ee_3_101"/>
          <p:cNvSpPr txBox="1"/>
          <p:nvPr/>
        </p:nvSpPr>
        <p:spPr>
          <a:xfrm>
            <a:off x="-2" y="6355075"/>
            <a:ext cx="563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12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3" name="Google Shape;223;g312ffd209ee_3_101"/>
          <p:cNvCxnSpPr/>
          <p:nvPr/>
        </p:nvCxnSpPr>
        <p:spPr>
          <a:xfrm>
            <a:off x="531811" y="6287718"/>
            <a:ext cx="0" cy="459900"/>
          </a:xfrm>
          <a:prstGeom prst="straightConnector1">
            <a:avLst/>
          </a:prstGeom>
          <a:noFill/>
          <a:ln w="9525" cap="flat" cmpd="sng">
            <a:solidFill>
              <a:srgbClr val="FFCE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24" name="Google Shape;224;g312ffd209ee_3_1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2648" y="6309360"/>
            <a:ext cx="1664210" cy="41147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312ffd209ee_3_101"/>
          <p:cNvSpPr txBox="1">
            <a:spLocks noGrp="1"/>
          </p:cNvSpPr>
          <p:nvPr>
            <p:ph type="title"/>
          </p:nvPr>
        </p:nvSpPr>
        <p:spPr>
          <a:xfrm>
            <a:off x="188913" y="-1"/>
            <a:ext cx="86409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g312ffd209ee_3_101"/>
          <p:cNvSpPr txBox="1">
            <a:spLocks noGrp="1"/>
          </p:cNvSpPr>
          <p:nvPr>
            <p:ph type="body" idx="1"/>
          </p:nvPr>
        </p:nvSpPr>
        <p:spPr>
          <a:xfrm>
            <a:off x="188913" y="996330"/>
            <a:ext cx="5797500" cy="51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35433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80"/>
              <a:buFont typeface="Roboto"/>
              <a:buChar char="•"/>
              <a:defRPr>
                <a:solidFill>
                  <a:srgbClr val="FFFFFF"/>
                </a:solidFill>
              </a:defRPr>
            </a:lvl1pPr>
            <a:lvl2pPr marL="914400" lvl="1" indent="-35433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980"/>
              <a:buFont typeface="Roboto"/>
              <a:buChar char="•"/>
              <a:defRPr>
                <a:solidFill>
                  <a:srgbClr val="FFFFFF"/>
                </a:solidFill>
              </a:defRPr>
            </a:lvl2pPr>
            <a:lvl3pPr marL="1371600" lvl="2" indent="-35433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980"/>
              <a:buFont typeface="Roboto"/>
              <a:buChar char="•"/>
              <a:defRPr>
                <a:solidFill>
                  <a:srgbClr val="FFFFFF"/>
                </a:solidFill>
              </a:defRPr>
            </a:lvl3pPr>
            <a:lvl4pPr marL="1828800" lvl="3" indent="-35433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980"/>
              <a:buFont typeface="Roboto"/>
              <a:buChar char="•"/>
              <a:defRPr>
                <a:solidFill>
                  <a:srgbClr val="FFFFFF"/>
                </a:solidFill>
              </a:defRPr>
            </a:lvl4pPr>
            <a:lvl5pPr marL="2286000" lvl="4" indent="-354329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980"/>
              <a:buFont typeface="Roboto"/>
              <a:buChar char="•"/>
              <a:defRPr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00000"/>
              </a:lnSpc>
              <a:spcBef>
                <a:spcPts val="281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00000"/>
              </a:lnSpc>
              <a:spcBef>
                <a:spcPts val="281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00000"/>
              </a:lnSpc>
              <a:spcBef>
                <a:spcPts val="281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•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7" name="Google Shape;227;g312ffd209ee_3_101"/>
          <p:cNvSpPr>
            <a:spLocks noGrp="1"/>
          </p:cNvSpPr>
          <p:nvPr>
            <p:ph type="pic" idx="2"/>
          </p:nvPr>
        </p:nvSpPr>
        <p:spPr>
          <a:xfrm>
            <a:off x="8172450" y="0"/>
            <a:ext cx="40164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12ffd209ee_3_0"/>
          <p:cNvSpPr txBox="1">
            <a:spLocks noGrp="1"/>
          </p:cNvSpPr>
          <p:nvPr>
            <p:ph type="body" idx="1"/>
          </p:nvPr>
        </p:nvSpPr>
        <p:spPr>
          <a:xfrm>
            <a:off x="188913" y="996330"/>
            <a:ext cx="11849100" cy="51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marR="0" lvl="0" indent="-3962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40"/>
              <a:buFont typeface="Roboto"/>
              <a:buChar char="•"/>
              <a:defRPr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5433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980"/>
              <a:buFont typeface="Roboto"/>
              <a:buChar char="•"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5433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980"/>
              <a:buFont typeface="Roboto"/>
              <a:buChar char="•"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036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760"/>
              <a:buFont typeface="Roboto"/>
              <a:buChar char="•"/>
              <a:defRPr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036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760"/>
              <a:buFont typeface="Roboto"/>
              <a:buChar char="•"/>
              <a:defRPr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2925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Roboto"/>
              <a:buChar char="•"/>
              <a:defRPr sz="1013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2925" algn="l" rtl="0">
              <a:lnSpc>
                <a:spcPct val="100000"/>
              </a:lnSpc>
              <a:spcBef>
                <a:spcPts val="281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Roboto"/>
              <a:buChar char="•"/>
              <a:defRPr sz="1013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2925" algn="l" rtl="0">
              <a:lnSpc>
                <a:spcPct val="100000"/>
              </a:lnSpc>
              <a:spcBef>
                <a:spcPts val="281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Roboto"/>
              <a:buChar char="•"/>
              <a:defRPr sz="1013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2925" algn="l" rtl="0">
              <a:lnSpc>
                <a:spcPct val="100000"/>
              </a:lnSpc>
              <a:spcBef>
                <a:spcPts val="281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Roboto"/>
              <a:buChar char="•"/>
              <a:defRPr sz="1013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g312ffd209ee_3_0"/>
          <p:cNvSpPr txBox="1">
            <a:spLocks noGrp="1"/>
          </p:cNvSpPr>
          <p:nvPr>
            <p:ph type="title"/>
          </p:nvPr>
        </p:nvSpPr>
        <p:spPr>
          <a:xfrm>
            <a:off x="188913" y="-1"/>
            <a:ext cx="11849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0" name="Google Shape;120;g312ffd209ee_3_0"/>
          <p:cNvCxnSpPr/>
          <p:nvPr/>
        </p:nvCxnSpPr>
        <p:spPr>
          <a:xfrm>
            <a:off x="188913" y="726687"/>
            <a:ext cx="118491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1" name="Google Shape;121;g312ffd209ee_3_0"/>
          <p:cNvCxnSpPr/>
          <p:nvPr/>
        </p:nvCxnSpPr>
        <p:spPr>
          <a:xfrm>
            <a:off x="531811" y="6287718"/>
            <a:ext cx="0" cy="459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22" name="Google Shape;122;g312ffd209ee_3_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11826" y="6306827"/>
            <a:ext cx="1662545" cy="41276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312ffd209ee_3_0"/>
          <p:cNvSpPr txBox="1"/>
          <p:nvPr/>
        </p:nvSpPr>
        <p:spPr>
          <a:xfrm>
            <a:off x="-2" y="6355075"/>
            <a:ext cx="563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72" r:id="rId2"/>
    <p:sldLayoutId id="2147483674" r:id="rId3"/>
    <p:sldLayoutId id="2147483677" r:id="rId4"/>
    <p:sldLayoutId id="2147483678" r:id="rId5"/>
    <p:sldLayoutId id="2147483679" r:id="rId6"/>
    <p:sldLayoutId id="2147483680" r:id="rId7"/>
    <p:sldLayoutId id="2147483681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7583">
          <p15:clr>
            <a:srgbClr val="F26B43"/>
          </p15:clr>
        </p15:guide>
        <p15:guide id="2" pos="11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eo-harriscounty.opendata.arcgis.com/" TargetMode="External"/><Relationship Id="rId2" Type="http://schemas.openxmlformats.org/officeDocument/2006/relationships/hyperlink" Target="https://msc.fema.gov/portal/availabilitySearch?addcommunity=480296&amp;communityName=HOUSTON,%20CITY%20OF#searchresultsanchor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earch.earthdata.nasa.gov/search/granules?p=C2675647245-SEDAC&amp;pg%5b0%5d%5bv%5d=f&amp;pg%5b0%5d%5bgsk%5d=-start_date&amp;tl=1732992504!3!!&amp;lat=76.47628783848899&amp;long=-257.0236880103902&amp;zoom=1" TargetMode="External"/><Relationship Id="rId4" Type="http://schemas.openxmlformats.org/officeDocument/2006/relationships/hyperlink" Target="https://www.fema.gov/press-release/20230425/harris-county-texas-flood-maps-become-final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12ffd209ee_3_231"/>
          <p:cNvSpPr txBox="1">
            <a:spLocks noGrp="1"/>
          </p:cNvSpPr>
          <p:nvPr>
            <p:ph type="subTitle" idx="1"/>
          </p:nvPr>
        </p:nvSpPr>
        <p:spPr>
          <a:xfrm>
            <a:off x="0" y="4899313"/>
            <a:ext cx="12188700" cy="1251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640"/>
              <a:buNone/>
            </a:pPr>
            <a:r>
              <a:rPr lang="en-US" dirty="0"/>
              <a:t>By: Nikhil Chhatraband</a:t>
            </a:r>
          </a:p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640"/>
              <a:buNone/>
            </a:pPr>
            <a:r>
              <a:rPr lang="en-US" dirty="0"/>
              <a:t>Apps in Geospatial Analytics (CE502D1_F24)</a:t>
            </a:r>
          </a:p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640"/>
              <a:buNone/>
            </a:pPr>
            <a:r>
              <a:rPr lang="en-US" dirty="0"/>
              <a:t>Professor Mehmet </a:t>
            </a:r>
            <a:r>
              <a:rPr lang="en-US" dirty="0" err="1"/>
              <a:t>Ozdes</a:t>
            </a:r>
            <a:endParaRPr lang="en-US" dirty="0"/>
          </a:p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640"/>
              <a:buNone/>
            </a:pPr>
            <a:endParaRPr lang="en-US" dirty="0"/>
          </a:p>
        </p:txBody>
      </p:sp>
      <p:sp>
        <p:nvSpPr>
          <p:cNvPr id="366" name="Google Shape;366;g312ffd209ee_3_231"/>
          <p:cNvSpPr txBox="1">
            <a:spLocks noGrp="1"/>
          </p:cNvSpPr>
          <p:nvPr>
            <p:ph type="ctrTitle"/>
          </p:nvPr>
        </p:nvSpPr>
        <p:spPr>
          <a:xfrm>
            <a:off x="0" y="445301"/>
            <a:ext cx="12188700" cy="16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Zilla Slab SemiBold"/>
              <a:buNone/>
            </a:pPr>
            <a:r>
              <a:rPr lang="en-US" sz="4400" dirty="0">
                <a:solidFill>
                  <a:srgbClr val="FFFFFF"/>
                </a:solidFill>
              </a:rPr>
              <a:t>Analyzing Flood Risk Zones 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4400" dirty="0">
                <a:solidFill>
                  <a:srgbClr val="FFFFFF"/>
                </a:solidFill>
              </a:rPr>
              <a:t> Harris County, Texas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E55574-A063-835F-1974-C4C021319B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Houston is mitigating flood risks by:</a:t>
            </a:r>
          </a:p>
          <a:p>
            <a:endParaRPr lang="en-US" dirty="0"/>
          </a:p>
          <a:p>
            <a:r>
              <a:rPr lang="en-US" dirty="0"/>
              <a:t>Improving drainage systems (e.g., channel modifications).</a:t>
            </a:r>
          </a:p>
          <a:p>
            <a:endParaRPr lang="en-US" dirty="0"/>
          </a:p>
          <a:p>
            <a:r>
              <a:rPr lang="en-US" dirty="0"/>
              <a:t>Using stormwater retention basins and levees.</a:t>
            </a:r>
          </a:p>
          <a:p>
            <a:endParaRPr lang="en-US" dirty="0"/>
          </a:p>
          <a:p>
            <a:r>
              <a:rPr lang="en-US" dirty="0"/>
              <a:t>Future planning should focus on sustainable urbanization to reduce impervious surfaces.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D74936-F79B-4368-F582-04690CBF2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Recommendations:</a:t>
            </a:r>
          </a:p>
        </p:txBody>
      </p:sp>
    </p:spTree>
    <p:extLst>
      <p:ext uri="{BB962C8B-B14F-4D97-AF65-F5344CB8AC3E}">
        <p14:creationId xmlns:p14="http://schemas.microsoft.com/office/powerpoint/2010/main" val="3782918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E20D0D-6DA6-B360-23EB-9EFA671A49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We are grateful to </a:t>
            </a:r>
            <a:r>
              <a:rPr lang="en-US" dirty="0"/>
              <a:t>Professor Mehmet </a:t>
            </a:r>
            <a:r>
              <a:rPr lang="en-US" dirty="0" err="1"/>
              <a:t>Ozdes</a:t>
            </a:r>
            <a:r>
              <a:rPr lang="en-US" dirty="0"/>
              <a:t> </a:t>
            </a:r>
            <a:r>
              <a:rPr lang="en-IN" dirty="0"/>
              <a:t>for your guidance throughout this semester</a:t>
            </a:r>
          </a:p>
          <a:p>
            <a:endParaRPr lang="en-IN" dirty="0"/>
          </a:p>
          <a:p>
            <a:r>
              <a:rPr lang="en-IN" dirty="0"/>
              <a:t>To Shubham and Siddhesh, thanks for all the tips and suggestions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40CDD3-C64A-9CED-4784-DBD2FCC4A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Acknowledgments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785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E6EE5B-AB15-A402-D73A-E36BA5CFDC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>
                <a:hlinkClick r:id="rId2"/>
              </a:rPr>
              <a:t>https://msc.fema.gov/portal/availabilitySearch?addcommunity=480296&amp;communityName=HOUSTON,%20CITY%20OF#searchresultsanchor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https://geo-harriscounty.opendata.arcgis.com/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https://www.fema.gov/press-release/20230425/harris-county-texas-flood-maps-become-final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https://search.earthdata.nasa.gov/search/granules?p=C2675647245-SEDAC&amp;pg[0][v]=f&amp;pg[0][gsk]=-start_date&amp;tl=1732992504!3!!&amp;lat=76.47628783848899&amp;long=-257.0236880103902&amp;zoom=1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E5DE44-B73E-95F4-61BA-41677DDBF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111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12ffd209ee_3_355"/>
          <p:cNvSpPr txBox="1">
            <a:spLocks noGrp="1"/>
          </p:cNvSpPr>
          <p:nvPr>
            <p:ph type="ctrTitle"/>
          </p:nvPr>
        </p:nvSpPr>
        <p:spPr>
          <a:xfrm>
            <a:off x="0" y="508001"/>
            <a:ext cx="12188700" cy="16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44E739-910A-210F-B21F-F1873514B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AD7F72B-28BD-EFCD-85C5-B76B964D8E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-367000" y="1270824"/>
            <a:ext cx="11002096" cy="3662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1" indent="-4572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Harris County is a large area in the U.S. with over 4 million people. It’s near the Gulf of Mexico, which makes it flood often.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indent="-4572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2017, Hurricane Harvey caused heavy rain and serious flooding. It damaged the area badly and cost $125 billion.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indent="-4572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flooding got worse because more people moved there, and more buildings and roads were built. These hard surfaces don’t soak up water.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indent="-4572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Almost 40% of the area is covered with these hard surfaces, which makes flooding even worse.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33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F0AD06-5063-DF42-377B-3C436667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Problem Statement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79E5DC9-AE8C-CC52-D1F0-133137B2CB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88912" y="841481"/>
            <a:ext cx="10217583" cy="5293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project’s goal is to find out what makes flooding worse in Harris County, Texas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will study how hard surfaces (like roads) and low land areas (elevation) are connected to flood zones.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will also look at existing flood maps to understand the known risks and see how these factors add to the problem.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study expects to find that areas with more hard surfaces, lower land, and locations near water are at higher risk of flooding.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Previous studies by the USGS showed that hard surfaces make flooding worse because water can’t soak into the ground.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analyze this, tools like FEMA flood maps, Harris County data, and GIS software (ArcMap and ArcGIS) will be used.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32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45C835-4462-DCC6-0A32-71CAA3BCB5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102870" indent="0">
              <a:buNone/>
            </a:pPr>
            <a:r>
              <a:rPr lang="en-US" sz="2000" dirty="0"/>
              <a:t>Data Sources:</a:t>
            </a:r>
          </a:p>
          <a:p>
            <a:pPr marL="102870" indent="0">
              <a:buNone/>
            </a:pPr>
            <a:endParaRPr lang="en-US" sz="2000" dirty="0"/>
          </a:p>
          <a:p>
            <a:pPr marL="102870" indent="0">
              <a:buNone/>
            </a:pPr>
            <a:r>
              <a:rPr lang="en-US" sz="2000" dirty="0"/>
              <a:t>     1 Harris County Boundary Shapefile:</a:t>
            </a:r>
          </a:p>
          <a:p>
            <a:pPr marL="102870" indent="0">
              <a:buNone/>
            </a:pPr>
            <a:r>
              <a:rPr lang="en-US" sz="2000" dirty="0"/>
              <a:t>         Source: HCAD GIS data set</a:t>
            </a:r>
          </a:p>
          <a:p>
            <a:pPr marL="102870" indent="0">
              <a:buNone/>
            </a:pPr>
            <a:r>
              <a:rPr lang="en-US" sz="2000" dirty="0"/>
              <a:t>         Projection: NAD 1983 State Plane Texas South Central FIPS 4204 Feet</a:t>
            </a:r>
          </a:p>
          <a:p>
            <a:pPr marL="102870" indent="0">
              <a:buNone/>
            </a:pPr>
            <a:endParaRPr lang="en-US" sz="2000" dirty="0"/>
          </a:p>
          <a:p>
            <a:pPr marL="102870" indent="0">
              <a:buNone/>
            </a:pPr>
            <a:r>
              <a:rPr lang="en-US" sz="2000" dirty="0"/>
              <a:t>     2 Harris County Impervious Cover data:</a:t>
            </a:r>
          </a:p>
          <a:p>
            <a:pPr marL="102870" indent="0">
              <a:buNone/>
            </a:pPr>
            <a:r>
              <a:rPr lang="en-US" sz="2000" dirty="0"/>
              <a:t>        Source: City of Houston; SIMMER project</a:t>
            </a:r>
          </a:p>
          <a:p>
            <a:pPr marL="102870" indent="0">
              <a:buNone/>
            </a:pPr>
            <a:r>
              <a:rPr lang="en-US" sz="2000" dirty="0"/>
              <a:t>        Projection: NAD 1983 State Plane Texas South Central FIPS 4204 Feet</a:t>
            </a:r>
          </a:p>
          <a:p>
            <a:pPr marL="102870" indent="0">
              <a:buNone/>
            </a:pPr>
            <a:endParaRPr lang="en-US" sz="2000" dirty="0"/>
          </a:p>
          <a:p>
            <a:pPr marL="102870" indent="0">
              <a:buNone/>
            </a:pPr>
            <a:r>
              <a:rPr lang="en-US" sz="2000" dirty="0"/>
              <a:t>     3 National Elevation Dataset (NED): </a:t>
            </a:r>
          </a:p>
          <a:p>
            <a:pPr marL="102870" indent="0">
              <a:buNone/>
            </a:pPr>
            <a:r>
              <a:rPr lang="en-US" sz="2000" dirty="0"/>
              <a:t>        Source: Texas National Elevation Dataset </a:t>
            </a:r>
          </a:p>
          <a:p>
            <a:pPr marL="102870" indent="0">
              <a:buNone/>
            </a:pPr>
            <a:r>
              <a:rPr lang="en-US" sz="2000" dirty="0"/>
              <a:t>        Projection: NAD 1983 UTM Zone 15N</a:t>
            </a:r>
          </a:p>
          <a:p>
            <a:pPr marL="102870" indent="0">
              <a:buNone/>
            </a:pPr>
            <a:endParaRPr lang="en-US" sz="2000" dirty="0"/>
          </a:p>
          <a:p>
            <a:pPr marL="102870" indent="0">
              <a:buNone/>
            </a:pPr>
            <a:r>
              <a:rPr lang="en-US" sz="2000" dirty="0"/>
              <a:t>     4 Harris County Floodplain Data: </a:t>
            </a:r>
          </a:p>
          <a:p>
            <a:pPr marL="102870" indent="0">
              <a:buNone/>
            </a:pPr>
            <a:r>
              <a:rPr lang="en-US" sz="2000" dirty="0"/>
              <a:t>       Source: FEMA 2015 Floodplain </a:t>
            </a:r>
          </a:p>
          <a:p>
            <a:pPr marL="102870" indent="0">
              <a:buNone/>
            </a:pPr>
            <a:r>
              <a:rPr lang="en-US" sz="2000" dirty="0"/>
              <a:t>       Projection: NAD 1983 State Plane Texas South Central FIPS 4204 Feet</a:t>
            </a:r>
          </a:p>
          <a:p>
            <a:pPr marL="102870" indent="0">
              <a:buNone/>
            </a:pPr>
            <a:endParaRPr lang="en-US" sz="2000" dirty="0"/>
          </a:p>
          <a:p>
            <a:pPr marL="102870" indent="0">
              <a:buNone/>
            </a:pPr>
            <a:r>
              <a:rPr lang="en-US" sz="2000" dirty="0"/>
              <a:t>Tools: ArcGIS Pro</a:t>
            </a:r>
          </a:p>
          <a:p>
            <a:pPr marL="102870" indent="0">
              <a:buNone/>
            </a:pPr>
            <a:endParaRPr lang="en-US" sz="2000" dirty="0"/>
          </a:p>
          <a:p>
            <a:pPr marL="102870" indent="0">
              <a:buNone/>
            </a:pPr>
            <a:r>
              <a:rPr lang="en-US" sz="2000" dirty="0"/>
              <a:t>Steps: Data collection, preprocessing, reclassification, and spatial analysis</a:t>
            </a:r>
          </a:p>
          <a:p>
            <a:endParaRPr lang="en-US" dirty="0"/>
          </a:p>
          <a:p>
            <a:pPr marL="10287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84F49F-4B7C-CED1-6654-0A956D283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4049605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D23D2D-8F99-7FED-5389-440AF4B75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FEMA Flood Zones for Harris County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DB5039-57E4-6B68-7C64-F53248559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383901" y="906992"/>
            <a:ext cx="5797500" cy="5135100"/>
          </a:xfrm>
        </p:spPr>
        <p:txBody>
          <a:bodyPr>
            <a:normAutofit fontScale="92500" lnSpcReduction="20000"/>
          </a:bodyPr>
          <a:lstStyle/>
          <a:p>
            <a:pPr lvl="1" algn="just"/>
            <a:r>
              <a:rPr lang="en-US" sz="1600" dirty="0"/>
              <a:t>This map shows the FEMA-designated flood zones in Harris County, </a:t>
            </a:r>
          </a:p>
          <a:p>
            <a:pPr lvl="1" algn="just"/>
            <a:r>
              <a:rPr lang="en-US" sz="1600" dirty="0"/>
              <a:t>categorized by flood risk:</a:t>
            </a:r>
          </a:p>
          <a:p>
            <a:pPr lvl="1" algn="just"/>
            <a:r>
              <a:rPr lang="en-US" sz="1600" dirty="0"/>
              <a:t>Zone X (yellow): Areas outside the 100-year floodplain, representing lower flood risk.</a:t>
            </a:r>
          </a:p>
          <a:p>
            <a:pPr lvl="1" algn="just"/>
            <a:r>
              <a:rPr lang="en-US" sz="1600" dirty="0"/>
              <a:t>Zones A, AE, AH, AO (various greens): High-risk flood zones, falling within the 100-year floodplain.</a:t>
            </a:r>
          </a:p>
          <a:p>
            <a:pPr lvl="1" algn="just"/>
            <a:r>
              <a:rPr lang="en-US" sz="1600" dirty="0"/>
              <a:t>Zone VE (blue): Coastal areas prone to flooding due to storm surges and high tides.</a:t>
            </a:r>
          </a:p>
          <a:p>
            <a:pPr lvl="1" algn="just"/>
            <a:r>
              <a:rPr lang="en-US" sz="1600" dirty="0"/>
              <a:t>Open Water (red): Permanent water bodies like lakes and reservoirs.</a:t>
            </a:r>
          </a:p>
          <a:p>
            <a:pPr lvl="1" algn="just"/>
            <a:r>
              <a:rPr lang="en-US" sz="1600" dirty="0"/>
              <a:t>Key Insight:</a:t>
            </a:r>
          </a:p>
          <a:p>
            <a:pPr lvl="1" algn="just"/>
            <a:r>
              <a:rPr lang="en-US" sz="1600" dirty="0"/>
              <a:t>High-risk flood zones are concentrated near rivers, streams, and low-lying areas.</a:t>
            </a:r>
          </a:p>
          <a:p>
            <a:pPr lvl="1" algn="just"/>
            <a:r>
              <a:rPr lang="en-US" sz="1600" dirty="0"/>
              <a:t>Understanding these zones helps identify areas that need better flood management and planning.</a:t>
            </a:r>
          </a:p>
        </p:txBody>
      </p:sp>
      <p:pic>
        <p:nvPicPr>
          <p:cNvPr id="5" name="Picture 4" descr="A map of a large area&#10;&#10;Description automatically generated">
            <a:extLst>
              <a:ext uri="{FF2B5EF4-FFF2-40B4-BE49-F238E27FC236}">
                <a16:creationId xmlns:a16="http://schemas.microsoft.com/office/drawing/2014/main" id="{CBAFF15F-ACFF-A114-7688-4F67EE341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061" y="1222149"/>
            <a:ext cx="6199680" cy="441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093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A516E-A2BE-3BD2-3FB9-606B4990C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Elevation Map for Harris County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54C4C-29DC-CA9D-7129-41D9A9E88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642" y="418841"/>
            <a:ext cx="5797500" cy="5820900"/>
          </a:xfrm>
        </p:spPr>
        <p:txBody>
          <a:bodyPr>
            <a:noAutofit/>
          </a:bodyPr>
          <a:lstStyle/>
          <a:p>
            <a:pPr marL="102870" indent="0">
              <a:buNone/>
            </a:pPr>
            <a:endParaRPr lang="en-US" sz="1800" dirty="0"/>
          </a:p>
          <a:p>
            <a:pPr marL="102870" indent="0">
              <a:buNone/>
            </a:pPr>
            <a:endParaRPr lang="en-US" sz="1800" dirty="0"/>
          </a:p>
          <a:p>
            <a:r>
              <a:rPr lang="en-US" sz="1800" dirty="0"/>
              <a:t>This map illustrates the elevation levels across Harris County, ranging from -7 meters to 98 meters above sea level.</a:t>
            </a:r>
          </a:p>
          <a:p>
            <a:endParaRPr lang="en-US" sz="1800" dirty="0"/>
          </a:p>
          <a:p>
            <a:r>
              <a:rPr lang="en-US" sz="1800" dirty="0"/>
              <a:t>The color gradient:</a:t>
            </a:r>
          </a:p>
          <a:p>
            <a:r>
              <a:rPr lang="en-US" sz="1800" dirty="0"/>
              <a:t>Green shades indicate low-lying areas (prone to flooding).</a:t>
            </a:r>
          </a:p>
          <a:p>
            <a:r>
              <a:rPr lang="en-US" sz="1800" dirty="0"/>
              <a:t>Red/orange shades represent higher elevations (safer from flooding).</a:t>
            </a:r>
          </a:p>
          <a:p>
            <a:endParaRPr lang="en-US" sz="1800" dirty="0"/>
          </a:p>
          <a:p>
            <a:r>
              <a:rPr lang="en-US" sz="1800" dirty="0"/>
              <a:t>Key Insights:</a:t>
            </a:r>
          </a:p>
          <a:p>
            <a:endParaRPr lang="en-US" sz="1800" dirty="0"/>
          </a:p>
          <a:p>
            <a:r>
              <a:rPr lang="en-US" sz="1800" dirty="0"/>
              <a:t>Low-lying areas in green are concentrated in the eastern and southern parts of the county.</a:t>
            </a:r>
          </a:p>
          <a:p>
            <a:r>
              <a:rPr lang="en-US" sz="1800" dirty="0"/>
              <a:t>These areas align with flood-prone zones seen in the FEMA map, confirming that elevation is a critical factor in flood risk.</a:t>
            </a:r>
          </a:p>
          <a:p>
            <a:r>
              <a:rPr lang="en-US" sz="1800" dirty="0"/>
              <a:t>High elevation areas in red are located towards the northwest, which are generally safer from flooding.</a:t>
            </a:r>
          </a:p>
        </p:txBody>
      </p:sp>
      <p:pic>
        <p:nvPicPr>
          <p:cNvPr id="26" name="Picture 25" descr="A map of the state of harris county&#10;&#10;Description automatically generated">
            <a:extLst>
              <a:ext uri="{FF2B5EF4-FFF2-40B4-BE49-F238E27FC236}">
                <a16:creationId xmlns:a16="http://schemas.microsoft.com/office/drawing/2014/main" id="{6A4400D9-949C-BF77-FD41-9E957AB1F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1231323"/>
            <a:ext cx="5964771" cy="432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51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40E83-A0B3-9147-A415-1F34E3C0D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Impervious Cover in Harris County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B0C4FA-ABE7-37AB-473A-4F560FC7EA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800" dirty="0"/>
              <a:t>This map shows the percentage of impervious cover (hard surfaces like roads, buildings, and parking lots) across Harris County.</a:t>
            </a:r>
          </a:p>
          <a:p>
            <a:endParaRPr lang="en-US" sz="1800" dirty="0"/>
          </a:p>
          <a:p>
            <a:r>
              <a:rPr lang="en-US" sz="1800" dirty="0"/>
              <a:t>Color Gradient Explanation:</a:t>
            </a:r>
          </a:p>
          <a:p>
            <a:r>
              <a:rPr lang="en-US" sz="1800" dirty="0"/>
              <a:t>Yellow: Low impervious cover (0–38%).</a:t>
            </a:r>
          </a:p>
          <a:p>
            <a:r>
              <a:rPr lang="en-US" sz="1800" dirty="0"/>
              <a:t>Orange: Medium impervious cover (38–59%).</a:t>
            </a:r>
          </a:p>
          <a:p>
            <a:r>
              <a:rPr lang="en-US" sz="1800" dirty="0"/>
              <a:t>Dark Brown: High impervious cover (59–92%).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Key Insights:</a:t>
            </a:r>
          </a:p>
          <a:p>
            <a:endParaRPr lang="en-US" sz="1800" dirty="0"/>
          </a:p>
          <a:p>
            <a:r>
              <a:rPr lang="en-US" sz="1800" dirty="0"/>
              <a:t>The dark brown areas, mostly in central Harris County, represent urban regions like downtown Houston with the highest impervious cover.</a:t>
            </a:r>
          </a:p>
          <a:p>
            <a:r>
              <a:rPr lang="en-US" sz="1800" dirty="0"/>
              <a:t>Yellow areas dominate the outskirts and suburbs, indicating less urbanized regions with lower impervious surfaces.</a:t>
            </a:r>
          </a:p>
          <a:p>
            <a:r>
              <a:rPr lang="en-US" sz="1800" dirty="0"/>
              <a:t>High impervious cover correlates with reduced water infiltration and increased flood risks, particularly in heavily urbanized zones.</a:t>
            </a:r>
          </a:p>
        </p:txBody>
      </p:sp>
      <p:pic>
        <p:nvPicPr>
          <p:cNvPr id="10" name="Picture 9" descr="A map of a city&#10;&#10;Description automatically generated">
            <a:extLst>
              <a:ext uri="{FF2B5EF4-FFF2-40B4-BE49-F238E27FC236}">
                <a16:creationId xmlns:a16="http://schemas.microsoft.com/office/drawing/2014/main" id="{3D60A960-E1EE-D10C-874A-6CB5C7A93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1127212"/>
            <a:ext cx="6005312" cy="487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266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F0FF5-BB25-CB39-8DF0-DFBD309AE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Flood Zone and Impervious Cover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4D71A-44BA-521E-1427-27D4E7505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199" y="1245712"/>
            <a:ext cx="5797500" cy="5135100"/>
          </a:xfrm>
        </p:spPr>
        <p:txBody>
          <a:bodyPr>
            <a:normAutofit fontScale="70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egoe UI Variable Text" pitchFamily="2" charset="0"/>
              </a:rPr>
              <a:t>This map combines </a:t>
            </a:r>
            <a:r>
              <a:rPr lang="en-US" b="1" i="0" dirty="0">
                <a:solidFill>
                  <a:srgbClr val="ECECEC"/>
                </a:solidFill>
                <a:effectLst/>
                <a:latin typeface="Segoe UI Variable Text" pitchFamily="2" charset="0"/>
              </a:rPr>
              <a:t>flood zones</a:t>
            </a:r>
            <a:r>
              <a:rPr lang="en-US" b="0" i="0" dirty="0">
                <a:solidFill>
                  <a:srgbClr val="ECECEC"/>
                </a:solidFill>
                <a:effectLst/>
                <a:latin typeface="Segoe UI Variable Text" pitchFamily="2" charset="0"/>
              </a:rPr>
              <a:t> and </a:t>
            </a:r>
            <a:r>
              <a:rPr lang="en-US" b="1" i="0" dirty="0">
                <a:solidFill>
                  <a:srgbClr val="ECECEC"/>
                </a:solidFill>
                <a:effectLst/>
                <a:latin typeface="Segoe UI Variable Text" pitchFamily="2" charset="0"/>
              </a:rPr>
              <a:t>impervious cover rankings</a:t>
            </a:r>
            <a:r>
              <a:rPr lang="en-US" b="0" i="0" dirty="0">
                <a:solidFill>
                  <a:srgbClr val="ECECEC"/>
                </a:solidFill>
                <a:effectLst/>
                <a:latin typeface="Segoe UI Variable Text" pitchFamily="2" charset="0"/>
              </a:rPr>
              <a:t> to analyze overall flood risk in Harris County.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ECECEC"/>
              </a:solidFill>
              <a:effectLst/>
              <a:latin typeface="Segoe UI Variable Text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latin typeface="Segoe UI Variable Text" pitchFamily="2" charset="0"/>
              </a:rPr>
              <a:t>Color Gradient Explanation</a:t>
            </a:r>
            <a:r>
              <a:rPr lang="en-US" b="0" i="0" dirty="0">
                <a:solidFill>
                  <a:srgbClr val="ECECEC"/>
                </a:solidFill>
                <a:effectLst/>
                <a:latin typeface="Segoe UI Variable Text" pitchFamily="2" charset="0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latin typeface="Segoe UI Variable Text" pitchFamily="2" charset="0"/>
              </a:rPr>
              <a:t>Green (2-3):</a:t>
            </a:r>
            <a:r>
              <a:rPr lang="en-US" b="0" i="0" dirty="0">
                <a:solidFill>
                  <a:srgbClr val="ECECEC"/>
                </a:solidFill>
                <a:effectLst/>
                <a:latin typeface="Segoe UI Variable Text" pitchFamily="2" charset="0"/>
              </a:rPr>
              <a:t> Lower flood risk, typically in areas with less impervious cover or higher elevation.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CECEC"/>
                </a:solidFill>
                <a:effectLst/>
                <a:latin typeface="Segoe UI Variable Text" pitchFamily="2" charset="0"/>
              </a:rPr>
              <a:t>Blue (4-5):</a:t>
            </a:r>
            <a:r>
              <a:rPr lang="en-US" b="0" i="0" dirty="0">
                <a:solidFill>
                  <a:srgbClr val="ECECEC"/>
                </a:solidFill>
                <a:effectLst/>
                <a:latin typeface="Segoe UI Variable Text" pitchFamily="2" charset="0"/>
              </a:rPr>
              <a:t> Higher flood risk, often in areas with high impervious cover and low elevation.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ECECEC"/>
              </a:solidFill>
              <a:effectLst/>
              <a:latin typeface="Segoe UI Variable Text" pitchFamily="2" charset="0"/>
            </a:endParaRPr>
          </a:p>
          <a:p>
            <a:pPr algn="l"/>
            <a:r>
              <a:rPr lang="en-US" b="1" i="0" dirty="0">
                <a:solidFill>
                  <a:srgbClr val="ECECEC"/>
                </a:solidFill>
                <a:effectLst/>
                <a:latin typeface="Segoe UI Variable Text" pitchFamily="2" charset="0"/>
              </a:rPr>
              <a:t>Key Insights</a:t>
            </a:r>
            <a:r>
              <a:rPr lang="en-US" b="0" i="0" dirty="0">
                <a:solidFill>
                  <a:srgbClr val="ECECEC"/>
                </a:solidFill>
                <a:effectLst/>
                <a:latin typeface="Segoe UI Variable Text" pitchFamily="2" charset="0"/>
              </a:rPr>
              <a:t>:</a:t>
            </a:r>
          </a:p>
          <a:p>
            <a:pPr algn="l"/>
            <a:endParaRPr lang="en-US" b="0" i="0" dirty="0">
              <a:solidFill>
                <a:srgbClr val="ECECEC"/>
              </a:solidFill>
              <a:effectLst/>
              <a:latin typeface="Segoe UI Variable Text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egoe UI Variable Text" pitchFamily="2" charset="0"/>
              </a:rPr>
              <a:t>High-risk areas (dark blue) are concentrated in urbanized regions with dense impervious surfaces and low-lying elevations.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egoe UI Variable Text" pitchFamily="2" charset="0"/>
              </a:rPr>
              <a:t>Lower-risk areas (green) are primarily in the less developed, suburban, or rural parts of the county.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egoe UI Variable Text" pitchFamily="2" charset="0"/>
              </a:rPr>
              <a:t>The combination of datasets highlights areas where urban planning and flood mitigation efforts should be prioritized.</a:t>
            </a:r>
          </a:p>
          <a:p>
            <a:endParaRPr lang="en-US" dirty="0"/>
          </a:p>
        </p:txBody>
      </p:sp>
      <p:pic>
        <p:nvPicPr>
          <p:cNvPr id="6" name="Picture 5" descr="A map of a flood zone&#10;&#10;Description automatically generated">
            <a:extLst>
              <a:ext uri="{FF2B5EF4-FFF2-40B4-BE49-F238E27FC236}">
                <a16:creationId xmlns:a16="http://schemas.microsoft.com/office/drawing/2014/main" id="{5C46E08C-E3E2-6B70-30C0-2B28B0679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223" y="929986"/>
            <a:ext cx="5886111" cy="509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34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24A7EF-9488-D3B1-6E0D-0F463B9C87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Results</a:t>
            </a:r>
            <a:r>
              <a:rPr lang="en-US" sz="2000" dirty="0"/>
              <a:t>:</a:t>
            </a:r>
          </a:p>
          <a:p>
            <a:endParaRPr lang="en-US" sz="2000" dirty="0"/>
          </a:p>
          <a:p>
            <a:r>
              <a:rPr lang="en-US" sz="2000" dirty="0"/>
              <a:t>Low impervious cover (Rank 3) and flood zone X (low risk) dominate the suburbs (light green in Figure 4).</a:t>
            </a:r>
          </a:p>
          <a:p>
            <a:endParaRPr lang="en-US" sz="2000" dirty="0"/>
          </a:p>
          <a:p>
            <a:r>
              <a:rPr lang="en-US" sz="2000" dirty="0"/>
              <a:t>High impervious cover and flood risks are concentrated in downtown areas (dark blue in Figure 4).</a:t>
            </a:r>
          </a:p>
          <a:p>
            <a:endParaRPr lang="en-US" sz="2000" dirty="0"/>
          </a:p>
          <a:p>
            <a:r>
              <a:rPr lang="en-US" sz="2000" dirty="0"/>
              <a:t>Figures 3 and 4 confirm that higher impervious cover correlates with higher flood risks.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b="1" dirty="0"/>
              <a:t>Conclusion</a:t>
            </a:r>
            <a:r>
              <a:rPr lang="en-US" sz="2000" dirty="0"/>
              <a:t>:</a:t>
            </a:r>
          </a:p>
          <a:p>
            <a:endParaRPr lang="en-US" sz="2000" dirty="0"/>
          </a:p>
          <a:p>
            <a:r>
              <a:rPr lang="en-US" sz="2000" dirty="0"/>
              <a:t>Increased urbanization raises flood risks due to more impervious surfaces and lower infiltration.</a:t>
            </a:r>
          </a:p>
          <a:p>
            <a:endParaRPr lang="en-US" sz="2000" dirty="0"/>
          </a:p>
          <a:p>
            <a:r>
              <a:rPr lang="en-US" sz="2000" dirty="0"/>
              <a:t>Lower elevations in flood zones (Figure 2) align with waterways and higher flood risks (Figure 1).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099C12-75D6-5A93-A601-6A4420A82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Results and Conclusion</a:t>
            </a:r>
          </a:p>
        </p:txBody>
      </p:sp>
    </p:spTree>
    <p:extLst>
      <p:ext uri="{BB962C8B-B14F-4D97-AF65-F5344CB8AC3E}">
        <p14:creationId xmlns:p14="http://schemas.microsoft.com/office/powerpoint/2010/main" val="2197690998"/>
      </p:ext>
    </p:extLst>
  </p:cSld>
  <p:clrMapOvr>
    <a:masterClrMapping/>
  </p:clrMapOvr>
</p:sld>
</file>

<file path=ppt/theme/theme1.xml><?xml version="1.0" encoding="utf-8"?>
<a:theme xmlns:a="http://schemas.openxmlformats.org/drawingml/2006/main" name="Clarkson">
  <a:themeElements>
    <a:clrScheme name="Clarkson">
      <a:dk1>
        <a:srgbClr val="004C42"/>
      </a:dk1>
      <a:lt1>
        <a:srgbClr val="FFCE00"/>
      </a:lt1>
      <a:dk2>
        <a:srgbClr val="004C42"/>
      </a:dk2>
      <a:lt2>
        <a:srgbClr val="D7D0C9"/>
      </a:lt2>
      <a:accent1>
        <a:srgbClr val="78993D"/>
      </a:accent1>
      <a:accent2>
        <a:srgbClr val="FFCE00"/>
      </a:accent2>
      <a:accent3>
        <a:srgbClr val="458AC8"/>
      </a:accent3>
      <a:accent4>
        <a:srgbClr val="D04627"/>
      </a:accent4>
      <a:accent5>
        <a:srgbClr val="1D366C"/>
      </a:accent5>
      <a:accent6>
        <a:srgbClr val="6E625A"/>
      </a:accent6>
      <a:hlink>
        <a:srgbClr val="A49B94"/>
      </a:hlink>
      <a:folHlink>
        <a:srgbClr val="A49B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1141</Words>
  <Application>Microsoft Office PowerPoint</Application>
  <PresentationFormat>Custom</PresentationFormat>
  <Paragraphs>136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Times New Roman</vt:lpstr>
      <vt:lpstr>Montserrat</vt:lpstr>
      <vt:lpstr>Arial</vt:lpstr>
      <vt:lpstr>Roboto</vt:lpstr>
      <vt:lpstr>Segoe UI Variable Text</vt:lpstr>
      <vt:lpstr>Zilla Slab SemiBold</vt:lpstr>
      <vt:lpstr>Clarkson</vt:lpstr>
      <vt:lpstr>Analyzing Flood Risk Zones   Harris County, Texas</vt:lpstr>
      <vt:lpstr>Background</vt:lpstr>
      <vt:lpstr>Problem Statement</vt:lpstr>
      <vt:lpstr>Methodology</vt:lpstr>
      <vt:lpstr> FEMA Flood Zones for Harris County</vt:lpstr>
      <vt:lpstr>Elevation Map for Harris County</vt:lpstr>
      <vt:lpstr> Impervious Cover in Harris County</vt:lpstr>
      <vt:lpstr>Flood Zone and Impervious Cover Analysis</vt:lpstr>
      <vt:lpstr> Results and Conclusion</vt:lpstr>
      <vt:lpstr>Recommendations:</vt:lpstr>
      <vt:lpstr>Acknowledgments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O'Berg, Gary</dc:creator>
  <cp:lastModifiedBy>Nikhil Chhatraband - chhatrn</cp:lastModifiedBy>
  <cp:revision>1</cp:revision>
  <dcterms:created xsi:type="dcterms:W3CDTF">2021-08-31T14:05:53Z</dcterms:created>
  <dcterms:modified xsi:type="dcterms:W3CDTF">2024-12-05T06:03:34Z</dcterms:modified>
</cp:coreProperties>
</file>